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8" r:id="rId2"/>
    <p:sldId id="340" r:id="rId3"/>
    <p:sldId id="333" r:id="rId4"/>
    <p:sldId id="291" r:id="rId5"/>
    <p:sldId id="292" r:id="rId6"/>
    <p:sldId id="293" r:id="rId7"/>
    <p:sldId id="355" r:id="rId8"/>
    <p:sldId id="356" r:id="rId9"/>
    <p:sldId id="357" r:id="rId10"/>
    <p:sldId id="295" r:id="rId11"/>
    <p:sldId id="301" r:id="rId12"/>
    <p:sldId id="299" r:id="rId13"/>
    <p:sldId id="341" r:id="rId14"/>
    <p:sldId id="342" r:id="rId15"/>
    <p:sldId id="343" r:id="rId16"/>
    <p:sldId id="344" r:id="rId17"/>
    <p:sldId id="346" r:id="rId18"/>
    <p:sldId id="358" r:id="rId19"/>
    <p:sldId id="345" r:id="rId20"/>
    <p:sldId id="351" r:id="rId21"/>
    <p:sldId id="359" r:id="rId22"/>
    <p:sldId id="347" r:id="rId23"/>
    <p:sldId id="352" r:id="rId24"/>
    <p:sldId id="348" r:id="rId25"/>
    <p:sldId id="353" r:id="rId26"/>
    <p:sldId id="350" r:id="rId27"/>
    <p:sldId id="360" r:id="rId28"/>
    <p:sldId id="361" r:id="rId29"/>
    <p:sldId id="330" r:id="rId30"/>
    <p:sldId id="279" r:id="rId31"/>
    <p:sldId id="338" r:id="rId32"/>
    <p:sldId id="33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EA4"/>
    <a:srgbClr val="2E92A2"/>
    <a:srgbClr val="BEBEBE"/>
    <a:srgbClr val="FFB651"/>
    <a:srgbClr val="AA3F5D"/>
    <a:srgbClr val="F6CBBB"/>
    <a:srgbClr val="FFFFFF"/>
    <a:srgbClr val="BFD8DB"/>
    <a:srgbClr val="4EA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A change color when you say “A evolved”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Scratch </a:t>
            </a:r>
            <a:r>
              <a:rPr lang="en-US" dirty="0" err="1"/>
              <a:t>prev</a:t>
            </a:r>
            <a:r>
              <a:rPr lang="en-US" dirty="0"/>
              <a:t>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title (eco evo effects)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eco-evo more</a:t>
            </a:r>
          </a:p>
          <a:p>
            <a:endParaRPr lang="en-US" dirty="0"/>
          </a:p>
          <a:p>
            <a:r>
              <a:rPr lang="en-US" dirty="0"/>
              <a:t>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the fish</a:t>
            </a:r>
          </a:p>
          <a:p>
            <a:r>
              <a:rPr lang="en-US" dirty="0"/>
              <a:t>Reverse arrows</a:t>
            </a:r>
          </a:p>
          <a:p>
            <a:r>
              <a:rPr lang="en-US" dirty="0"/>
              <a:t>Check what mites 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(Type III)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F values in talks (if left, 3 sig figs)</a:t>
            </a:r>
          </a:p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on the plot</a:t>
            </a:r>
          </a:p>
          <a:p>
            <a:r>
              <a:rPr lang="en-US" dirty="0"/>
              <a:t>No estimate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instead of bar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2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 norms instead of bars here</a:t>
            </a:r>
          </a:p>
          <a:p>
            <a:r>
              <a:rPr lang="en-US" dirty="0"/>
              <a:t>Comp -&gt; label bars “no comp” and “comp”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4.jpeg"/><Relationship Id="rId7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5.emf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0.jpeg"/><Relationship Id="rId4" Type="http://schemas.openxmlformats.org/officeDocument/2006/relationships/image" Target="../media/image6.emf"/><Relationship Id="rId9" Type="http://schemas.microsoft.com/office/2007/relationships/hdphoto" Target="../media/hdphoto2.wdp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17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Mendelson*,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32B5D8-C4EF-D77B-D296-B0FCAE2E3B7D}"/>
              </a:ext>
            </a:extLst>
          </p:cNvPr>
          <p:cNvGrpSpPr/>
          <p:nvPr/>
        </p:nvGrpSpPr>
        <p:grpSpPr>
          <a:xfrm>
            <a:off x="7275521" y="886724"/>
            <a:ext cx="4762500" cy="3810000"/>
            <a:chOff x="7204400" y="224251"/>
            <a:chExt cx="4762500" cy="3810000"/>
          </a:xfrm>
        </p:grpSpPr>
        <p:pic>
          <p:nvPicPr>
            <p:cNvPr id="14338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550D16DD-9DE9-70CE-8365-9B5CE1DDF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89925-8F87-52FF-C241-96572CC402AB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2C7591-477E-5A74-DC5D-8928A61F7168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E46A0-25AB-1B39-2487-537B5C850523}"/>
              </a:ext>
            </a:extLst>
          </p:cNvPr>
          <p:cNvSpPr txBox="1"/>
          <p:nvPr/>
        </p:nvSpPr>
        <p:spPr>
          <a:xfrm>
            <a:off x="5578129" y="3115969"/>
            <a:ext cx="3786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each of 2 sites:</a:t>
            </a:r>
          </a:p>
          <a:p>
            <a:endParaRPr lang="en-US" sz="2000" dirty="0"/>
          </a:p>
          <a:p>
            <a:r>
              <a:rPr lang="en-US" sz="2000" dirty="0"/>
              <a:t>Sample 5 leaves of different plants that contain </a:t>
            </a:r>
            <a:r>
              <a:rPr lang="en-US" sz="2000" i="1" dirty="0"/>
              <a:t>H. rosa</a:t>
            </a:r>
            <a:endParaRPr lang="en-US" sz="2000" dirty="0"/>
          </a:p>
        </p:txBody>
      </p:sp>
      <p:pic>
        <p:nvPicPr>
          <p:cNvPr id="11" name="Picture 4" descr="Falcon® Conical Tubes, 50 mL | STEMCELL Technologies">
            <a:extLst>
              <a:ext uri="{FF2B5EF4-FFF2-40B4-BE49-F238E27FC236}">
                <a16:creationId xmlns:a16="http://schemas.microsoft.com/office/drawing/2014/main" id="{819512A0-2D8E-5805-CAA1-42C57546D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99828" y="2275911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FED7E2FB-7CBA-47F6-8E68-BA8E407E74F4}"/>
              </a:ext>
            </a:extLst>
          </p:cNvPr>
          <p:cNvSpPr/>
          <p:nvPr/>
        </p:nvSpPr>
        <p:spPr>
          <a:xfrm>
            <a:off x="2852856" y="1537388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7015-5EA3-3CB5-A913-9197DC207388}"/>
              </a:ext>
            </a:extLst>
          </p:cNvPr>
          <p:cNvSpPr txBox="1"/>
          <p:nvPr/>
        </p:nvSpPr>
        <p:spPr>
          <a:xfrm>
            <a:off x="2969662" y="107000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AF722-FB65-EB3E-F72D-D95338AE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24" y="1915464"/>
            <a:ext cx="2756176" cy="28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4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818369" y="3046864"/>
            <a:ext cx="1381747" cy="1397223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652224" y="2571141"/>
            <a:ext cx="203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>
            <a:off x="8510847" y="3184531"/>
            <a:ext cx="1833563" cy="1349421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984BA-DD9C-70E1-B31F-55352D6AAAAF}"/>
              </a:ext>
            </a:extLst>
          </p:cNvPr>
          <p:cNvSpPr txBox="1"/>
          <p:nvPr/>
        </p:nvSpPr>
        <p:spPr>
          <a:xfrm>
            <a:off x="8427872" y="2753057"/>
            <a:ext cx="203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3rd Isolation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13222F-41E8-1283-0C3A-28EC57A43627}"/>
              </a:ext>
            </a:extLst>
          </p:cNvPr>
          <p:cNvSpPr txBox="1"/>
          <p:nvPr/>
        </p:nvSpPr>
        <p:spPr>
          <a:xfrm>
            <a:off x="9187723" y="5648688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2C9B95DD-DA0B-A319-CE94-DCD2ED5A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t="14513" r="20171" b="16414"/>
          <a:stretch>
            <a:fillRect/>
          </a:stretch>
        </p:blipFill>
        <p:spPr bwMode="auto">
          <a:xfrm rot="5400000">
            <a:off x="9775938" y="226773"/>
            <a:ext cx="1513534" cy="317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159E9B-E551-2677-E81C-1BF397A13495}"/>
              </a:ext>
            </a:extLst>
          </p:cNvPr>
          <p:cNvSpPr txBox="1"/>
          <p:nvPr/>
        </p:nvSpPr>
        <p:spPr>
          <a:xfrm>
            <a:off x="9446894" y="595246"/>
            <a:ext cx="235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Pulled glass pipette</a:t>
            </a:r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6385-0816-C8C5-020D-B74CF0E9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3" y="4198651"/>
            <a:ext cx="2950446" cy="177321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66CB162-6360-04A4-CC50-8446A8B6948E}"/>
              </a:ext>
            </a:extLst>
          </p:cNvPr>
          <p:cNvSpPr/>
          <p:nvPr/>
        </p:nvSpPr>
        <p:spPr>
          <a:xfrm>
            <a:off x="1686560" y="2443623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F70924-815B-B77C-A4CF-0DE22F2E52AE}"/>
              </a:ext>
            </a:extLst>
          </p:cNvPr>
          <p:cNvSpPr/>
          <p:nvPr/>
        </p:nvSpPr>
        <p:spPr>
          <a:xfrm>
            <a:off x="945337" y="1827297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A2DE78-5611-B731-E064-168731902EF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Clonal Stock Cultures</a:t>
            </a:r>
          </a:p>
        </p:txBody>
      </p:sp>
      <p:pic>
        <p:nvPicPr>
          <p:cNvPr id="5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BF082672-851D-AD44-516E-6815FF48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9" y="3429000"/>
            <a:ext cx="2924959" cy="29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DBF44-88EA-BEF6-8709-CF08B3576E2A}"/>
              </a:ext>
            </a:extLst>
          </p:cNvPr>
          <p:cNvSpPr txBox="1"/>
          <p:nvPr/>
        </p:nvSpPr>
        <p:spPr>
          <a:xfrm>
            <a:off x="2149419" y="5836998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93A9BA-BEB7-7334-278B-C55F8ADBE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1490884" y="2387351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AE194D2-EE99-E7F2-3089-53B59DBE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2573759" y="2424499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ECF6B35-94E1-5452-D43A-70B093BD7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1667985" y="3169204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4C0290B-6A90-CC32-02B3-A25366AAF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2214267" y="3155370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5A90B52-009B-D3FB-03FA-7DB1742A3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47959" y="2681407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24464F7-66EE-B5E2-9A6C-E131EF813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2897621" y="2909657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64CAB9B-94C0-9661-A93A-4D8738753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2308274" y="1860703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28F398F-B81D-DD5D-54CD-49A957283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1919765" y="3848658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6675DF51-25EB-84D7-5A31-FC181C7C37E6}"/>
              </a:ext>
            </a:extLst>
          </p:cNvPr>
          <p:cNvSpPr/>
          <p:nvPr/>
        </p:nvSpPr>
        <p:spPr>
          <a:xfrm rot="20744357">
            <a:off x="3794842" y="2810546"/>
            <a:ext cx="3232328" cy="2235527"/>
          </a:xfrm>
          <a:prstGeom prst="arc">
            <a:avLst>
              <a:gd name="adj1" fmla="val 11590814"/>
              <a:gd name="adj2" fmla="val 352826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1000ml,Lab Glass Reagent Bottle,Screw Cap,1L Blue Lid  Flask,Transparent,Graduation 800ml">
            <a:extLst>
              <a:ext uri="{FF2B5EF4-FFF2-40B4-BE49-F238E27FC236}">
                <a16:creationId xmlns:a16="http://schemas.microsoft.com/office/drawing/2014/main" id="{6DF7111E-6E52-C15C-BC93-AC750453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24" y="2592601"/>
            <a:ext cx="2489718" cy="24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0E68CF9A-E562-92B0-4F56-BDA77FC2F708}"/>
              </a:ext>
            </a:extLst>
          </p:cNvPr>
          <p:cNvSpPr/>
          <p:nvPr/>
        </p:nvSpPr>
        <p:spPr>
          <a:xfrm flipH="1">
            <a:off x="7199607" y="2996881"/>
            <a:ext cx="1884393" cy="1349421"/>
          </a:xfrm>
          <a:prstGeom prst="arc">
            <a:avLst>
              <a:gd name="adj1" fmla="val 12245118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9D5BC-61AF-3FE8-7566-73D98F11B7F8}"/>
              </a:ext>
            </a:extLst>
          </p:cNvPr>
          <p:cNvSpPr txBox="1"/>
          <p:nvPr/>
        </p:nvSpPr>
        <p:spPr>
          <a:xfrm>
            <a:off x="8415726" y="5016617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CB06A-E36A-A8A5-A9E3-736EDE0D8A69}"/>
              </a:ext>
            </a:extLst>
          </p:cNvPr>
          <p:cNvSpPr txBox="1"/>
          <p:nvPr/>
        </p:nvSpPr>
        <p:spPr>
          <a:xfrm>
            <a:off x="7511824" y="2548880"/>
            <a:ext cx="125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100 mL</a:t>
            </a:r>
          </a:p>
        </p:txBody>
      </p:sp>
      <p:pic>
        <p:nvPicPr>
          <p:cNvPr id="19460" name="Picture 4" descr="Wheat grain. Hand drawn vector illustration of wheat seed on white  background, in highly detailed realistic stile. Stock Vector | Adobe Stock">
            <a:extLst>
              <a:ext uri="{FF2B5EF4-FFF2-40B4-BE49-F238E27FC236}">
                <a16:creationId xmlns:a16="http://schemas.microsoft.com/office/drawing/2014/main" id="{E21C569D-F007-FE9A-0FB5-AFBCA399D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/>
          <a:stretch/>
        </p:blipFill>
        <p:spPr bwMode="auto">
          <a:xfrm>
            <a:off x="9084000" y="1101736"/>
            <a:ext cx="818630" cy="8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27AD3F-41B1-3B16-F134-D0771555C2A8}"/>
              </a:ext>
            </a:extLst>
          </p:cNvPr>
          <p:cNvSpPr txBox="1"/>
          <p:nvPr/>
        </p:nvSpPr>
        <p:spPr>
          <a:xfrm>
            <a:off x="8194458" y="1937474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Wheat seed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37ADB62-D584-8B10-A7CE-DE05C46F9BDE}"/>
              </a:ext>
            </a:extLst>
          </p:cNvPr>
          <p:cNvSpPr/>
          <p:nvPr/>
        </p:nvSpPr>
        <p:spPr>
          <a:xfrm flipH="1">
            <a:off x="7102315" y="1662592"/>
            <a:ext cx="3408116" cy="2717863"/>
          </a:xfrm>
          <a:prstGeom prst="arc">
            <a:avLst>
              <a:gd name="adj1" fmla="val 16190396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64AC7-6630-7872-8D32-50FD3E13B756}"/>
              </a:ext>
            </a:extLst>
          </p:cNvPr>
          <p:cNvSpPr txBox="1"/>
          <p:nvPr/>
        </p:nvSpPr>
        <p:spPr>
          <a:xfrm>
            <a:off x="7018408" y="1537364"/>
            <a:ext cx="125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1x</a:t>
            </a:r>
          </a:p>
        </p:txBody>
      </p:sp>
    </p:spTree>
    <p:extLst>
      <p:ext uri="{BB962C8B-B14F-4D97-AF65-F5344CB8AC3E}">
        <p14:creationId xmlns:p14="http://schemas.microsoft.com/office/powerpoint/2010/main" val="162036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74314-A6EB-CC10-ABFD-B0C7F9C1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102"/>
          <a:stretch>
            <a:fillRect/>
          </a:stretch>
        </p:blipFill>
        <p:spPr>
          <a:xfrm>
            <a:off x="6674429" y="1225685"/>
            <a:ext cx="2871648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3B9B6-DA44-341C-3E8F-F106B95B7C54}"/>
              </a:ext>
            </a:extLst>
          </p:cNvPr>
          <p:cNvSpPr/>
          <p:nvPr/>
        </p:nvSpPr>
        <p:spPr>
          <a:xfrm>
            <a:off x="6750998" y="122568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DEA1B-EBF1-611A-C8A5-67446A1A403D}"/>
              </a:ext>
            </a:extLst>
          </p:cNvPr>
          <p:cNvSpPr txBox="1"/>
          <p:nvPr/>
        </p:nvSpPr>
        <p:spPr>
          <a:xfrm>
            <a:off x="833478" y="1405501"/>
            <a:ext cx="48020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mixed to mimic natural diversity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Mixed cultures fed 200 </a:t>
            </a:r>
            <a:r>
              <a:rPr lang="el-GR" sz="2000" dirty="0"/>
              <a:t>μ</a:t>
            </a:r>
            <a:r>
              <a:rPr lang="en-US" sz="2000" dirty="0"/>
              <a:t>L of crushed fish food solution once very 6 days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250 mg sterile, finely ground </a:t>
            </a:r>
            <a:r>
              <a:rPr lang="en-US" i="1" dirty="0"/>
              <a:t>Tetra Color Tropical Flakes</a:t>
            </a:r>
            <a:r>
              <a:rPr lang="en-US" dirty="0"/>
              <a:t> dissolved in 15 ml deionized water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 generation (120 d) evolution period in temperature-controlled growth chambers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50% ‘water change’ every 40 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00" y="806263"/>
            <a:ext cx="6395880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5293100" y="685771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614237" y="1823564"/>
            <a:ext cx="467886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generation plasticity buffer after evolution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80 new cultures established for full crosses of evolved T, contemporary T, and competition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10 for each three-factor cross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endParaRPr lang="en-US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9819704" y="5451249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734105" y="5451249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9965984" y="5081917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9850415" y="56359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770662" y="56463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26572-81B1-349D-D842-B8992FD96E08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2BD120-294D-C39F-3F45-228B78B7E550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66FB7E-2C5B-12C7-25C1-32B843981F9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72E2261-E7DA-B9FC-E7D8-4FA975DE8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FC483-F973-B75A-187C-D9C48EBCC0BC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6551FC2-C278-0504-F63F-D3857E04BE75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704703-68DA-CB68-AD87-832D5C2B15A4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F24637-6D43-2C07-2CA4-55821CFCBD9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9FF83A9-FA10-298D-B1BF-896F84C586DF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524CE-EF8E-11B5-F66E-3075C4D3342F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FD212-07DA-9389-1A95-35ECF82724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BC666-4FF2-4996-9D77-58A144427F59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9D308B1-9B3E-C312-83C8-2D3ADD85CE36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33C61E-C33E-A838-113E-1238D1D72C53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B412939-F1E0-4603-1955-942DD2B73D8F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D151197-9E9C-173F-2548-84E457666DC9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FBA727E-8445-F910-1FC5-8D5A23031CCE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B26CBB-47B5-857B-D30A-A38C7BFD101C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AC7598-C838-B582-C576-792147E2E3CC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782CD6C-F208-4C05-8880-203081B99132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7E4AFD-A095-7C08-7105-EC6488053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5C6033-909A-0384-7E1E-AE05DEDC3D94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5CF0B3-AECA-C49A-5556-4E729F2BB1B1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8636641-AA2E-1D6A-9D1D-98F53E2814AE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DDF88D-9AD8-9541-7D6F-B8391226687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AAFACF-3F74-BA21-F2B2-9ACAF69B3B12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056B73A-C768-6DEF-8078-71C9CC2F752D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E901D-2276-4869-3202-F066B89D7F19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ED347D-386B-E94E-F094-1D56CBC76A08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50399CE-294C-E3B4-CCA9-41AFD42559D3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EF52E2-EE3E-B281-16F6-EA37C2AD8B74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D2644B2-2123-8FB2-61F0-3A04E6C137FE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BB44F5-4E14-19B9-ACC8-012EC062624B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773A794-E8FD-8502-C5D4-140D0B83156B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11B676-FDE3-F061-72BB-C1BD2AC8C15C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8CFC5C-976E-64F9-808E-FFF5F6EA2B69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09385-68E8-B745-E020-69272F247F6E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B30351-79F2-4A2C-DC09-8EE7A8B91F87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2E3A7C-877D-A336-996F-CC2FF578037B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89AD76-EECD-1E58-8361-FDA25E3041C7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0F57736-BBE7-D486-441C-B8CBDCE8E251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4271A42-7200-8563-59C2-50E2830B588B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42F4EC-C812-66FF-B0E8-2C345A6F0AE3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ED9949F-40E8-16A2-8A8D-CFF7D6447F73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97AB82-F691-AD5A-3127-F44588AF9B5A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D1A4C-288B-540F-C7B1-C534EBF49B28}"/>
              </a:ext>
            </a:extLst>
          </p:cNvPr>
          <p:cNvSpPr txBox="1"/>
          <p:nvPr/>
        </p:nvSpPr>
        <p:spPr>
          <a:xfrm>
            <a:off x="626479" y="2426519"/>
            <a:ext cx="5574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Rotifer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3-way ANOVA (Type III)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evolved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competition (true, false)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6337-D2F3-12CA-77BF-C9A5D2828579}"/>
              </a:ext>
            </a:extLst>
          </p:cNvPr>
          <p:cNvSpPr txBox="1"/>
          <p:nvPr/>
        </p:nvSpPr>
        <p:spPr>
          <a:xfrm>
            <a:off x="6296026" y="2427924"/>
            <a:ext cx="5467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Protist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2-way ANOVA (Type III)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competition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25 °C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30 °C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095CB-28A1-B374-9B31-048A72371B79}"/>
              </a:ext>
            </a:extLst>
          </p:cNvPr>
          <p:cNvSpPr txBox="1"/>
          <p:nvPr/>
        </p:nvSpPr>
        <p:spPr>
          <a:xfrm>
            <a:off x="693154" y="4888689"/>
            <a:ext cx="9677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growth rate data were ln-transformed to meet test assumptions</a:t>
            </a:r>
          </a:p>
          <a:p>
            <a:r>
              <a:rPr lang="en-US" sz="2000" dirty="0"/>
              <a:t>Post-hoc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p-</a:t>
            </a:r>
            <a:r>
              <a:rPr lang="en-US" sz="2000" dirty="0"/>
              <a:t>values adjusted using Tukey’s HSD</a:t>
            </a:r>
            <a:endParaRPr lang="en-US" sz="2000" i="1" dirty="0"/>
          </a:p>
        </p:txBody>
      </p:sp>
      <p:pic>
        <p:nvPicPr>
          <p:cNvPr id="13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37301693-C1B1-72D3-7A50-95DEA7DD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520" flipH="1">
            <a:off x="2509521" y="182426"/>
            <a:ext cx="940732" cy="22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BD01168E-0DCF-BC54-A750-085EEC9F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9" y="491983"/>
            <a:ext cx="2422809" cy="16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287699" y="89428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89447291-0C03-171B-C2A5-62C33FDFE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84" y="1714500"/>
            <a:ext cx="6194490" cy="41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6" y="1826017"/>
            <a:ext cx="463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1,72</a:t>
            </a:r>
            <a:r>
              <a:rPr lang="en-US" sz="2000" dirty="0"/>
              <a:t> = 12.1784, </a:t>
            </a:r>
            <a:r>
              <a:rPr lang="en-US" sz="2000" i="1" dirty="0"/>
              <a:t>p</a:t>
            </a:r>
            <a:r>
              <a:rPr lang="en-US" sz="2000" dirty="0"/>
              <a:t> = &lt;0.001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400" i="1" dirty="0"/>
              <a:t>estimate</a:t>
            </a:r>
            <a:r>
              <a:rPr lang="en-US" sz="1400" dirty="0"/>
              <a:t> = 6.88 ± 2.66 SE, </a:t>
            </a:r>
            <a:r>
              <a:rPr lang="en-US" sz="1400" i="1" dirty="0"/>
              <a:t>t</a:t>
            </a:r>
            <a:r>
              <a:rPr lang="en-US" sz="1400" baseline="-25000" dirty="0"/>
              <a:t>72</a:t>
            </a:r>
            <a:r>
              <a:rPr lang="en-US" sz="1400" dirty="0"/>
              <a:t> = 3.490, </a:t>
            </a:r>
            <a:r>
              <a:rPr lang="en-US" sz="1400" i="1" dirty="0"/>
              <a:t>p</a:t>
            </a:r>
            <a:r>
              <a:rPr lang="en-US" sz="1400" dirty="0"/>
              <a:t> = &lt;0.001)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0325" y="4121542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D030F-A4F8-F34F-458A-9B4B84E1706C}"/>
              </a:ext>
            </a:extLst>
          </p:cNvPr>
          <p:cNvSpPr txBox="1"/>
          <p:nvPr/>
        </p:nvSpPr>
        <p:spPr>
          <a:xfrm>
            <a:off x="10705127" y="18462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2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E67B9F1-74F7-704D-EDF7-7B0D6219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0416" y="194447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227E4-7BAE-D671-4CDF-990D990894B4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BD31C-1CF5-E113-0360-C52A5BC37F6F}"/>
              </a:ext>
            </a:extLst>
          </p:cNvPr>
          <p:cNvSpPr txBox="1"/>
          <p:nvPr/>
        </p:nvSpPr>
        <p:spPr>
          <a:xfrm>
            <a:off x="5681593" y="37225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ABED-B6F1-EAB7-4420-4AA867EA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6446-5C26-E8B6-4E8C-B03DDE09DAAC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83587-663D-D249-1AB7-61B92D416DB6}"/>
              </a:ext>
            </a:extLst>
          </p:cNvPr>
          <p:cNvSpPr txBox="1"/>
          <p:nvPr/>
        </p:nvSpPr>
        <p:spPr>
          <a:xfrm>
            <a:off x="600326" y="1826017"/>
            <a:ext cx="463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1,72</a:t>
            </a:r>
            <a:r>
              <a:rPr lang="en-US" sz="2000" dirty="0"/>
              <a:t> = 12.1784, </a:t>
            </a:r>
            <a:r>
              <a:rPr lang="en-US" sz="2000" i="1" dirty="0"/>
              <a:t>p</a:t>
            </a:r>
            <a:r>
              <a:rPr lang="en-US" sz="2000" dirty="0"/>
              <a:t> = &lt;0.001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400" i="1" dirty="0"/>
              <a:t>estimate</a:t>
            </a:r>
            <a:r>
              <a:rPr lang="en-US" sz="1400" dirty="0"/>
              <a:t> = 6.88 ± 2.66 SE, </a:t>
            </a:r>
            <a:r>
              <a:rPr lang="en-US" sz="1400" i="1" dirty="0"/>
              <a:t>t</a:t>
            </a:r>
            <a:r>
              <a:rPr lang="en-US" sz="1400" baseline="-25000" dirty="0"/>
              <a:t>72</a:t>
            </a:r>
            <a:r>
              <a:rPr lang="en-US" sz="1400" dirty="0"/>
              <a:t> = 3.490, </a:t>
            </a:r>
            <a:r>
              <a:rPr lang="en-US" sz="1400" i="1" dirty="0"/>
              <a:t>p</a:t>
            </a:r>
            <a:r>
              <a:rPr lang="en-US" sz="1400" dirty="0"/>
              <a:t> = &lt;0.001)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DFBBF-512D-FA61-1D76-A5E8D85ED18E}"/>
              </a:ext>
            </a:extLst>
          </p:cNvPr>
          <p:cNvSpPr txBox="1"/>
          <p:nvPr/>
        </p:nvSpPr>
        <p:spPr>
          <a:xfrm>
            <a:off x="600325" y="4121542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18F804F-7F44-75ED-7E34-97D4D111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771899" y="1276067"/>
            <a:ext cx="5819775" cy="4933950"/>
          </a:xfrm>
          <a:prstGeom prst="rect">
            <a:avLst/>
          </a:prstGeom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47AC077-858C-EE2D-8534-A2BE22B86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C2397-64BC-2BA6-1ACC-19FEA4988901}"/>
              </a:ext>
            </a:extLst>
          </p:cNvPr>
          <p:cNvSpPr txBox="1"/>
          <p:nvPr/>
        </p:nvSpPr>
        <p:spPr>
          <a:xfrm>
            <a:off x="10710736" y="52177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8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D9D7143-B6A3-4957-03C1-76BC2969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6191" y="150632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94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BECE4-7A41-07E2-6287-F5A7B6CBB0DF}"/>
              </a:ext>
            </a:extLst>
          </p:cNvPr>
          <p:cNvSpPr txBox="1"/>
          <p:nvPr/>
        </p:nvSpPr>
        <p:spPr>
          <a:xfrm>
            <a:off x="831198" y="608349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3954898" y="362294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3956359" y="443971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4924579" y="350348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057049" y="448127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634714" y="350348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243520" y="381291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054334" y="384112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239665" y="434252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32" y="308582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07446" y="3828372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818260" y="385659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06691" y="451009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446894" y="339200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554912" y="455181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226494" y="477928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12339" y="280485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0939B-7DD5-1EFD-BFE0-EB0204D15102}"/>
              </a:ext>
            </a:extLst>
          </p:cNvPr>
          <p:cNvSpPr txBox="1"/>
          <p:nvPr/>
        </p:nvSpPr>
        <p:spPr>
          <a:xfrm>
            <a:off x="818482" y="1313605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1,72</a:t>
            </a:r>
            <a:r>
              <a:rPr lang="en-US" sz="2000" dirty="0"/>
              <a:t> = 83.8615, </a:t>
            </a:r>
            <a:r>
              <a:rPr lang="en-US" sz="2000" i="1" dirty="0"/>
              <a:t>p</a:t>
            </a:r>
            <a:r>
              <a:rPr lang="en-US" sz="2000" dirty="0"/>
              <a:t> = &lt;0.001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C00000"/>
                </a:solidFill>
              </a:rPr>
              <a:t>27 % lower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fr-FR" sz="1400" i="1" dirty="0"/>
              <a:t>estimate = -</a:t>
            </a:r>
            <a:r>
              <a:rPr lang="fr-FR" sz="1400" dirty="0"/>
              <a:t>18.0 ± 1.97 SE, </a:t>
            </a:r>
            <a:r>
              <a:rPr lang="fr-FR" sz="1400" i="1" dirty="0"/>
              <a:t>t</a:t>
            </a:r>
            <a:r>
              <a:rPr lang="fr-FR" sz="1400" baseline="-25000" dirty="0"/>
              <a:t>72</a:t>
            </a:r>
            <a:r>
              <a:rPr lang="fr-FR" sz="1400" dirty="0"/>
              <a:t> = -9.158, </a:t>
            </a:r>
            <a:r>
              <a:rPr lang="fr-FR" sz="1400" i="1" dirty="0"/>
              <a:t>p </a:t>
            </a:r>
            <a:r>
              <a:rPr lang="fr-FR" sz="1400" dirty="0"/>
              <a:t>= &lt;0.001</a:t>
            </a:r>
            <a:r>
              <a:rPr lang="en-US" sz="1400" dirty="0"/>
              <a:t>)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304800" y="1797442"/>
            <a:ext cx="487041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1,72</a:t>
            </a:r>
            <a:r>
              <a:rPr lang="en-US" sz="2000" dirty="0"/>
              <a:t> = 5.091, </a:t>
            </a:r>
            <a:r>
              <a:rPr lang="en-US" sz="2000" i="1" dirty="0"/>
              <a:t>p</a:t>
            </a:r>
            <a:r>
              <a:rPr lang="en-US" sz="2000" dirty="0"/>
              <a:t> = 0.0271 </a:t>
            </a:r>
            <a:r>
              <a:rPr lang="en-US" sz="1400" dirty="0"/>
              <a:t>(comp x current temp)</a:t>
            </a: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had a weak effect</a:t>
            </a:r>
            <a:br>
              <a:rPr lang="en-US" sz="2000" dirty="0"/>
            </a:b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31% higher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growth rate</a:t>
            </a:r>
            <a:r>
              <a:rPr lang="en-US" sz="1600" dirty="0"/>
              <a:t> without competition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600" i="1" dirty="0"/>
              <a:t>estimate</a:t>
            </a:r>
            <a:r>
              <a:rPr lang="en-US" sz="1600" dirty="0"/>
              <a:t> = 0.27 ± 0.13 SE, </a:t>
            </a:r>
            <a:r>
              <a:rPr lang="en-US" sz="1600" i="1" dirty="0"/>
              <a:t>t</a:t>
            </a:r>
            <a:r>
              <a:rPr lang="en-US" sz="1600" baseline="-25000" dirty="0"/>
              <a:t>72</a:t>
            </a:r>
            <a:r>
              <a:rPr lang="en-US" sz="1600" dirty="0"/>
              <a:t> = 2.08, </a:t>
            </a:r>
            <a:r>
              <a:rPr lang="en-US" sz="1600" i="1" dirty="0"/>
              <a:t>p</a:t>
            </a:r>
            <a:r>
              <a:rPr lang="en-US" sz="1600" dirty="0"/>
              <a:t> = 0.041)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had a strong effect</a:t>
            </a:r>
            <a:br>
              <a:rPr lang="en-US" sz="2000" dirty="0"/>
            </a:b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98% higher growth rate </a:t>
            </a:r>
            <a:r>
              <a:rPr lang="en-US" sz="1600" dirty="0"/>
              <a:t>without competition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600" i="1" dirty="0"/>
              <a:t>estimate</a:t>
            </a:r>
            <a:r>
              <a:rPr lang="en-US" sz="1600" dirty="0"/>
              <a:t> = 0.682 ± 0.13 SE, </a:t>
            </a:r>
            <a:r>
              <a:rPr lang="en-US" sz="1600" i="1" dirty="0"/>
              <a:t>t</a:t>
            </a:r>
            <a:r>
              <a:rPr lang="en-US" sz="1600" baseline="-25000" dirty="0"/>
              <a:t>72</a:t>
            </a:r>
            <a:r>
              <a:rPr lang="en-US" sz="1600" dirty="0"/>
              <a:t> = 5.34, </a:t>
            </a:r>
            <a:r>
              <a:rPr lang="en-US" sz="1600" i="1" dirty="0"/>
              <a:t>p</a:t>
            </a:r>
            <a:r>
              <a:rPr lang="en-US" sz="1600" dirty="0"/>
              <a:t> &lt; 0.001)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1,54</a:t>
            </a:r>
            <a:r>
              <a:rPr lang="en-US" sz="2000" dirty="0"/>
              <a:t> = 5.354, </a:t>
            </a:r>
            <a:r>
              <a:rPr lang="en-US" sz="2000" i="1" dirty="0"/>
              <a:t>p</a:t>
            </a:r>
            <a:r>
              <a:rPr lang="en-US" sz="2000" dirty="0"/>
              <a:t> = 0.008 </a:t>
            </a:r>
            <a:r>
              <a:rPr lang="en-US" sz="1600" dirty="0"/>
              <a:t>(comp x current temp)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protist </a:t>
            </a:r>
            <a:r>
              <a:rPr lang="en-US" sz="2000" i="1" dirty="0"/>
              <a:t>r</a:t>
            </a:r>
            <a:r>
              <a:rPr lang="en-US" sz="2000" dirty="0"/>
              <a:t> was 46% lower when competing with rotifers that evolved at 30 °C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600" i="1" dirty="0"/>
              <a:t>estimate</a:t>
            </a:r>
            <a:r>
              <a:rPr lang="en-US" sz="1600" dirty="0"/>
              <a:t> = 0.599 ± 0.200 SE, </a:t>
            </a:r>
            <a:r>
              <a:rPr lang="en-US" sz="1600" i="1" dirty="0"/>
              <a:t>t</a:t>
            </a:r>
            <a:r>
              <a:rPr lang="en-US" sz="1600" baseline="-25000" dirty="0"/>
              <a:t>54</a:t>
            </a:r>
            <a:r>
              <a:rPr lang="en-US" sz="1600" dirty="0"/>
              <a:t> = 2.988, </a:t>
            </a:r>
            <a:r>
              <a:rPr lang="en-US" sz="1600" i="1" dirty="0"/>
              <a:t>p</a:t>
            </a:r>
            <a:r>
              <a:rPr lang="en-US" sz="1600" dirty="0"/>
              <a:t> = 0.0116)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590578" y="3133739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FFB651"/>
                </a:solidFill>
              </a:rPr>
              <a:t>*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BE7F734-3FF8-BC7C-438F-707720269200}"/>
              </a:ext>
            </a:extLst>
          </p:cNvPr>
          <p:cNvSpPr/>
          <p:nvPr/>
        </p:nvSpPr>
        <p:spPr>
          <a:xfrm flipH="1">
            <a:off x="5134895" y="2428871"/>
            <a:ext cx="142876" cy="1390687"/>
          </a:xfrm>
          <a:prstGeom prst="leftBracket">
            <a:avLst/>
          </a:prstGeom>
          <a:ln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466753" y="2428872"/>
            <a:ext cx="142876" cy="1919290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F0F2D-DA9B-38AE-90B7-037D82BF153D}"/>
              </a:ext>
            </a:extLst>
          </p:cNvPr>
          <p:cNvSpPr txBox="1"/>
          <p:nvPr/>
        </p:nvSpPr>
        <p:spPr>
          <a:xfrm>
            <a:off x="5233092" y="2920133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>
                <a:solidFill>
                  <a:srgbClr val="2E92A2"/>
                </a:solidFill>
              </a:rPr>
              <a:t>ns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</a:t>
            </a:r>
            <a:r>
              <a:rPr lang="en-US" sz="2000" baseline="-25000" dirty="0"/>
              <a:t>1,54 </a:t>
            </a:r>
            <a:r>
              <a:rPr lang="en-US" sz="2000" dirty="0"/>
              <a:t>= 20.5205, </a:t>
            </a:r>
            <a:r>
              <a:rPr lang="en-US" sz="2000" i="1" dirty="0"/>
              <a:t>p</a:t>
            </a:r>
            <a:r>
              <a:rPr lang="en-US" sz="2000" dirty="0"/>
              <a:t> = &lt;0.001</a:t>
            </a:r>
            <a:r>
              <a:rPr lang="en-US" sz="1600" dirty="0"/>
              <a:t>(comp x current temp)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protist </a:t>
            </a:r>
            <a:r>
              <a:rPr lang="en-US" sz="2000" i="1" dirty="0"/>
              <a:t>r</a:t>
            </a:r>
            <a:r>
              <a:rPr lang="en-US" sz="2000" dirty="0"/>
              <a:t> was ~40% lower when competing with rotifers</a:t>
            </a:r>
            <a:br>
              <a:rPr lang="en-US" sz="2000" dirty="0"/>
            </a:br>
            <a:r>
              <a:rPr lang="en-US" sz="1600" dirty="0"/>
              <a:t>25 °C evolved rotifers: </a:t>
            </a:r>
            <a:br>
              <a:rPr lang="en-US" sz="1600" dirty="0"/>
            </a:br>
            <a:r>
              <a:rPr lang="fr-FR" sz="1400" i="1" dirty="0"/>
              <a:t>estimate</a:t>
            </a:r>
            <a:r>
              <a:rPr lang="fr-FR" sz="1400" dirty="0"/>
              <a:t> = 431.4 ± 62.7 SE, </a:t>
            </a:r>
            <a:r>
              <a:rPr lang="fr-FR" sz="1400" i="1" dirty="0"/>
              <a:t>t</a:t>
            </a:r>
            <a:r>
              <a:rPr lang="fr-FR" sz="1400" baseline="-25000" dirty="0"/>
              <a:t>54</a:t>
            </a:r>
            <a:r>
              <a:rPr lang="fr-FR" sz="1400" dirty="0"/>
              <a:t> = 6.880, </a:t>
            </a:r>
            <a:r>
              <a:rPr lang="fr-FR" sz="1400" i="1" dirty="0"/>
              <a:t>p</a:t>
            </a:r>
            <a:r>
              <a:rPr lang="fr-FR" sz="1400" dirty="0"/>
              <a:t> &lt; 0.001</a:t>
            </a:r>
            <a:br>
              <a:rPr lang="en-US" sz="1600" dirty="0"/>
            </a:br>
            <a:r>
              <a:rPr lang="en-US" sz="1600" dirty="0"/>
              <a:t>30 °C evolved rotifers: </a:t>
            </a:r>
            <a:br>
              <a:rPr lang="en-US" sz="1600" dirty="0"/>
            </a:br>
            <a:r>
              <a:rPr lang="fr-FR" sz="1400" i="1" dirty="0"/>
              <a:t>estimate</a:t>
            </a:r>
            <a:r>
              <a:rPr lang="fr-FR" sz="1400" dirty="0"/>
              <a:t> = 394.9 ± 62.7 SE, </a:t>
            </a:r>
            <a:r>
              <a:rPr lang="fr-FR" sz="1400" i="1" dirty="0"/>
              <a:t>t</a:t>
            </a:r>
            <a:r>
              <a:rPr lang="fr-FR" sz="1400" baseline="-25000" dirty="0"/>
              <a:t>54</a:t>
            </a:r>
            <a:r>
              <a:rPr lang="fr-FR" sz="1400" dirty="0"/>
              <a:t> = 6.298, </a:t>
            </a:r>
            <a:r>
              <a:rPr lang="fr-FR" sz="1400" i="1" dirty="0"/>
              <a:t>p</a:t>
            </a:r>
            <a:r>
              <a:rPr lang="fr-FR" sz="1400" dirty="0"/>
              <a:t> &lt; 0.001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A0F5E-BB28-B97A-C593-25F854ADEF3D}"/>
              </a:ext>
            </a:extLst>
          </p:cNvPr>
          <p:cNvSpPr txBox="1"/>
          <p:nvPr/>
        </p:nvSpPr>
        <p:spPr>
          <a:xfrm>
            <a:off x="1871890" y="3358267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FFB651"/>
                </a:solidFill>
              </a:rPr>
              <a:t>***</a:t>
            </a:r>
            <a:endParaRPr lang="en-US" sz="2800" b="1" i="1" dirty="0">
              <a:solidFill>
                <a:srgbClr val="FFB651"/>
              </a:solidFill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24914CF-496E-90DE-E23F-FF2892C4EBF0}"/>
              </a:ext>
            </a:extLst>
          </p:cNvPr>
          <p:cNvSpPr/>
          <p:nvPr/>
        </p:nvSpPr>
        <p:spPr>
          <a:xfrm>
            <a:off x="1887278" y="2198907"/>
            <a:ext cx="118687" cy="2801718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28575"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2E92A2"/>
                </a:solidFill>
              </a:rPr>
              <a:t>***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63072" y="1147756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829647" y="4211073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effects of temperature on competition    </a:t>
            </a:r>
          </a:p>
          <a:p>
            <a:r>
              <a:rPr lang="en-US" sz="2400" dirty="0"/>
              <a:t>        between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950809" y="2760826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</a:t>
            </a:r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00586" y="1718991"/>
            <a:ext cx="5590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Carrying capacity is higher after evolving at 25 °C</a:t>
            </a: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3" y="3271254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…but the effect is dependent on temperature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20011" y="5212448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No</a:t>
            </a:r>
          </a:p>
          <a:p>
            <a:pPr algn="ctr"/>
            <a:r>
              <a:rPr lang="en-US" sz="2000" dirty="0"/>
              <a:t>Competition did not differ between evolutionary histories of temperature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2B4A-2839-E15B-7B8D-24F95E3F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5C18-C866-C7BE-29A8-07CC04D9ABE7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What I think is happening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C2B85-294A-985B-3E7D-EDFF9DB4B015}"/>
              </a:ext>
            </a:extLst>
          </p:cNvPr>
          <p:cNvSpPr txBox="1"/>
          <p:nvPr/>
        </p:nvSpPr>
        <p:spPr>
          <a:xfrm>
            <a:off x="940804" y="1312094"/>
            <a:ext cx="95747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Path analysis (either the real thing, or a cartoon version)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980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40804" y="1312094"/>
            <a:ext cx="95747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Earth’s climate is becoming more variable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Rapid evolution in response to extreme temperature fluctuations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E000A7-712D-70C3-F971-0AB9FD9F1514}"/>
              </a:ext>
            </a:extLst>
          </p:cNvPr>
          <p:cNvSpPr/>
          <p:nvPr/>
        </p:nvSpPr>
        <p:spPr>
          <a:xfrm>
            <a:off x="6960273" y="3020410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8026F-4325-4941-53DB-CCC0E47A0F8B}"/>
              </a:ext>
            </a:extLst>
          </p:cNvPr>
          <p:cNvSpPr/>
          <p:nvPr/>
        </p:nvSpPr>
        <p:spPr>
          <a:xfrm>
            <a:off x="3277455" y="3010885"/>
            <a:ext cx="1902372" cy="675290"/>
          </a:xfrm>
          <a:prstGeom prst="rect">
            <a:avLst/>
          </a:prstGeom>
          <a:solidFill>
            <a:srgbClr val="2E92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Evolution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2E7216-14F4-E1D4-836F-15DB7E4DC352}"/>
              </a:ext>
            </a:extLst>
          </p:cNvPr>
          <p:cNvSpPr/>
          <p:nvPr/>
        </p:nvSpPr>
        <p:spPr>
          <a:xfrm rot="10800000">
            <a:off x="4233633" y="3414578"/>
            <a:ext cx="3571875" cy="2043113"/>
          </a:xfrm>
          <a:prstGeom prst="arc">
            <a:avLst>
              <a:gd name="adj1" fmla="val 11104005"/>
              <a:gd name="adj2" fmla="val 21356861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915C412-09F8-6849-A208-E1674C6A7A62}"/>
              </a:ext>
            </a:extLst>
          </p:cNvPr>
          <p:cNvSpPr/>
          <p:nvPr/>
        </p:nvSpPr>
        <p:spPr>
          <a:xfrm>
            <a:off x="4238625" y="1970833"/>
            <a:ext cx="3571875" cy="2043113"/>
          </a:xfrm>
          <a:prstGeom prst="arc">
            <a:avLst>
              <a:gd name="adj1" fmla="val 11104005"/>
              <a:gd name="adj2" fmla="val 2048467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0D87E2E-D878-CDE5-D3C9-18F1B0E67053}"/>
              </a:ext>
            </a:extLst>
          </p:cNvPr>
          <p:cNvSpPr/>
          <p:nvPr/>
        </p:nvSpPr>
        <p:spPr>
          <a:xfrm rot="20588128">
            <a:off x="4047666" y="4389953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E3B0CE0-87B4-9C22-2218-BCCAA7064429}"/>
              </a:ext>
            </a:extLst>
          </p:cNvPr>
          <p:cNvSpPr/>
          <p:nvPr/>
        </p:nvSpPr>
        <p:spPr>
          <a:xfrm rot="8883595">
            <a:off x="7380160" y="2333092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A27CF-0381-C628-E888-40A55162CFCB}"/>
              </a:ext>
            </a:extLst>
          </p:cNvPr>
          <p:cNvSpPr txBox="1"/>
          <p:nvPr/>
        </p:nvSpPr>
        <p:spPr>
          <a:xfrm>
            <a:off x="6857357" y="3706791"/>
            <a:ext cx="21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Biotic and abiotic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B343-B909-C717-2068-8328AE63A9E7}"/>
              </a:ext>
            </a:extLst>
          </p:cNvPr>
          <p:cNvSpPr txBox="1"/>
          <p:nvPr/>
        </p:nvSpPr>
        <p:spPr>
          <a:xfrm>
            <a:off x="2987222" y="3717882"/>
            <a:ext cx="248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in population traits over generations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4AF785C-950E-AD6D-380B-73DF0BFEB3F6}"/>
              </a:ext>
            </a:extLst>
          </p:cNvPr>
          <p:cNvSpPr txBox="1">
            <a:spLocks/>
          </p:cNvSpPr>
          <p:nvPr/>
        </p:nvSpPr>
        <p:spPr>
          <a:xfrm>
            <a:off x="0" y="209268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feedback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6C7667C3-DE57-C0E4-5255-98119217B3F3}"/>
              </a:ext>
            </a:extLst>
          </p:cNvPr>
          <p:cNvSpPr/>
          <p:nvPr/>
        </p:nvSpPr>
        <p:spPr>
          <a:xfrm>
            <a:off x="5470059" y="3115660"/>
            <a:ext cx="1246411" cy="823778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A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6E88177-27C1-EE7B-A7A8-05D2C5CDF55E}"/>
              </a:ext>
            </a:extLst>
          </p:cNvPr>
          <p:cNvSpPr/>
          <p:nvPr/>
        </p:nvSpPr>
        <p:spPr>
          <a:xfrm>
            <a:off x="9613434" y="1371558"/>
            <a:ext cx="1246411" cy="823778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835DE29-DFB9-F82A-8ABE-0189A3141F95}"/>
              </a:ext>
            </a:extLst>
          </p:cNvPr>
          <p:cNvSpPr/>
          <p:nvPr/>
        </p:nvSpPr>
        <p:spPr>
          <a:xfrm rot="20101184">
            <a:off x="4951315" y="1698741"/>
            <a:ext cx="4876259" cy="2315127"/>
          </a:xfrm>
          <a:prstGeom prst="arc">
            <a:avLst>
              <a:gd name="adj1" fmla="val 14946085"/>
              <a:gd name="adj2" fmla="val 21083834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E387-829E-EB81-E804-7B7E5FABE9A7}"/>
              </a:ext>
            </a:extLst>
          </p:cNvPr>
          <p:cNvSpPr txBox="1"/>
          <p:nvPr/>
        </p:nvSpPr>
        <p:spPr>
          <a:xfrm>
            <a:off x="7561135" y="1561482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>
            <a:off x="6662415" y="4630690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</p:cNvCxnSpPr>
          <p:nvPr/>
        </p:nvCxnSpPr>
        <p:spPr>
          <a:xfrm>
            <a:off x="6616073" y="2898297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477322" y="1972201"/>
            <a:ext cx="608261" cy="38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358342" y="2896191"/>
            <a:ext cx="1836744" cy="11336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304181" y="4727307"/>
            <a:ext cx="847011" cy="994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Microbes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8260D7-1102-4F13-992C-EAF9734D1849}"/>
              </a:ext>
            </a:extLst>
          </p:cNvPr>
          <p:cNvCxnSpPr>
            <a:cxnSpLocks/>
          </p:cNvCxnSpPr>
          <p:nvPr/>
        </p:nvCxnSpPr>
        <p:spPr>
          <a:xfrm>
            <a:off x="10072485" y="4725248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A86830-9670-CA10-7B50-56BB29E65F70}"/>
              </a:ext>
            </a:extLst>
          </p:cNvPr>
          <p:cNvCxnSpPr>
            <a:cxnSpLocks/>
          </p:cNvCxnSpPr>
          <p:nvPr/>
        </p:nvCxnSpPr>
        <p:spPr>
          <a:xfrm>
            <a:off x="10026143" y="2992855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Microbes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BAD8A-9A7C-46CB-20FC-C24C1768F208}"/>
              </a:ext>
            </a:extLst>
          </p:cNvPr>
          <p:cNvCxnSpPr>
            <a:cxnSpLocks/>
          </p:cNvCxnSpPr>
          <p:nvPr/>
        </p:nvCxnSpPr>
        <p:spPr>
          <a:xfrm>
            <a:off x="2680400" y="3512976"/>
            <a:ext cx="0" cy="5640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135299" y="722591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605C4-E287-C35D-8A74-6023EDD1C3D7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      between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1FED2-9C63-C08D-F331-15F709D6C731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 Are populations of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affected by competition with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427999" y="4962799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C9B9-4660-E903-11DE-C23E7806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F7CCE-9865-DFE0-EA84-3A9C4A22041E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08E-77A5-554F-C4D3-D30ADF7C99A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rgbClr val="BEBEBE"/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rgbClr val="BEBEBE"/>
                </a:solidFill>
              </a:rPr>
              <a:t>       between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and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17E5-26EC-5995-006A-CE1BDC51C53B}"/>
              </a:ext>
            </a:extLst>
          </p:cNvPr>
          <p:cNvSpPr txBox="1"/>
          <p:nvPr/>
        </p:nvSpPr>
        <p:spPr>
          <a:xfrm>
            <a:off x="1135299" y="1431697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E605D0-5B7A-9B1E-AA92-31DC486C209E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solidFill>
              <a:srgbClr val="BEBEBE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FADDE-6818-BE8E-0129-FECDA906959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7923C-76DA-1A3E-9586-38A0E18D4AF6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BCDFC-413A-7DC8-B258-41DD91EA7A5C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27B97-2CF5-A0C0-9914-74984E7AFCE4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22CE-81B1-AF22-629B-8BAF215742D7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B9AF3-1506-0047-9FDA-FB6B7D202339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A39CA-D219-55C1-7D21-FD73240910E7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BEBEBE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7FA9D5C9-26DD-D424-E7EA-84B1ED0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ED035-3165-E240-AFD3-04010A3C899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B56D66-D415-2895-0F7F-C095A593229D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FA66A40-8B8D-EE4D-897C-E62AA8A2B52F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F28CE8-4877-ECE3-DA1E-74956123BF3F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rgbClr val="BEBEBE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4B3D-6F35-61DC-9F72-4B84882B3AA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BEBEBE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9C9DE-F3DB-E888-7F41-622D4CB8C6AE}"/>
              </a:ext>
            </a:extLst>
          </p:cNvPr>
          <p:cNvSpPr txBox="1"/>
          <p:nvPr/>
        </p:nvSpPr>
        <p:spPr>
          <a:xfrm>
            <a:off x="7366099" y="329401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2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4469-F270-274C-FE81-EBF2198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B490C3-0F39-67D7-A011-A53DB247B9D0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4D1F9-EBFF-5A05-618F-BED650C4AA5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C864-68B6-9005-5148-AF53E87CDCB0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EBEBE"/>
                </a:solidFill>
              </a:rPr>
              <a:t>2.   Are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affected by competition with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5574688-60F2-5B35-0C52-2AF39ED364B9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695A6-8735-A006-16CA-43B9787C2204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97F-90E5-7678-1E10-D4BE12D8D13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F86BC-8A1E-B853-FFBF-CCE915EDD873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449E-94B0-5C66-0CAB-2B653E5861EA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4023F-3ECF-5DD2-7296-230C03523DBF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E3A46-5EC5-9225-DAB1-E2DCAF85FB4D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A32C-D50A-0759-182B-F04EDD5FF0E4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AB0EEC53-CB1B-0E89-4325-E89611E9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F534C-E5E4-C876-3443-DEDF952B287D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4F48F-4FBF-895F-90CD-B083CF5D6C64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A92C677-0D9B-8494-367F-964984150CF0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CFB879-434B-D18F-041D-F17C6CF0EEC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87680-D333-68AB-A45C-F37B61EA974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E0B2C-8A85-347E-E4DD-802901A13427}"/>
              </a:ext>
            </a:extLst>
          </p:cNvPr>
          <p:cNvSpPr txBox="1"/>
          <p:nvPr/>
        </p:nvSpPr>
        <p:spPr>
          <a:xfrm>
            <a:off x="6096000" y="5054962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1696</Words>
  <Application>Microsoft Office PowerPoint</Application>
  <PresentationFormat>Widescreen</PresentationFormat>
  <Paragraphs>345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234</cp:revision>
  <dcterms:created xsi:type="dcterms:W3CDTF">2025-10-21T18:58:47Z</dcterms:created>
  <dcterms:modified xsi:type="dcterms:W3CDTF">2025-10-22T19:05:29Z</dcterms:modified>
</cp:coreProperties>
</file>